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6072" userDrawn="1">
          <p15:clr>
            <a:srgbClr val="A4A3A4"/>
          </p15:clr>
        </p15:guide>
        <p15:guide id="3" pos="4680" userDrawn="1">
          <p15:clr>
            <a:srgbClr val="A4A3A4"/>
          </p15:clr>
        </p15:guide>
        <p15:guide id="4" pos="5160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5736" userDrawn="1">
          <p15:clr>
            <a:srgbClr val="A4A3A4"/>
          </p15:clr>
        </p15:guide>
        <p15:guide id="7" orient="horz" pos="7200" userDrawn="1">
          <p15:clr>
            <a:srgbClr val="A4A3A4"/>
          </p15:clr>
        </p15:guide>
        <p15:guide id="8" orient="horz" pos="8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1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370" autoAdjust="0"/>
  </p:normalViewPr>
  <p:slideViewPr>
    <p:cSldViewPr snapToGrid="0">
      <p:cViewPr>
        <p:scale>
          <a:sx n="70" d="100"/>
          <a:sy n="70" d="100"/>
        </p:scale>
        <p:origin x="-350" y="-1978"/>
      </p:cViewPr>
      <p:guideLst>
        <p:guide orient="horz" pos="4344"/>
        <p:guide pos="6072"/>
        <p:guide pos="4680"/>
        <p:guide pos="5160"/>
        <p:guide orient="horz" pos="2904"/>
        <p:guide orient="horz" pos="5736"/>
        <p:guide orient="horz" pos="7200"/>
        <p:guide orient="horz" pos="8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breast tissues material model </a:t>
            </a:r>
          </a:p>
        </c:rich>
      </c:tx>
      <c:layout>
        <c:manualLayout>
          <c:xMode val="edge"/>
          <c:yMode val="edge"/>
          <c:x val="0.134148237686666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0227898400009947"/>
          <c:w val="0.83129396325459315"/>
          <c:h val="0.6330183521309867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breast!$K$2</c:f>
              <c:strCache>
                <c:ptCount val="1"/>
                <c:pt idx="0">
                  <c:v>Mean change rate (%) relative to Si-1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breast!$K$3:$K$9</c:f>
              <c:numCache>
                <c:formatCode>General</c:formatCode>
                <c:ptCount val="7"/>
                <c:pt idx="1">
                  <c:v>44.821658788139231</c:v>
                </c:pt>
                <c:pt idx="2">
                  <c:v>1.4611087236785565</c:v>
                </c:pt>
                <c:pt idx="3">
                  <c:v>18.607649333906316</c:v>
                </c:pt>
                <c:pt idx="4">
                  <c:v>3.1370863773098421</c:v>
                </c:pt>
                <c:pt idx="5">
                  <c:v>1.5470562956596439</c:v>
                </c:pt>
                <c:pt idx="6">
                  <c:v>1.1602922217447542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2082416"/>
        <c:axId val="642073232"/>
      </c:barChart>
      <c:lineChart>
        <c:grouping val="standard"/>
        <c:varyColors val="0"/>
        <c:ser>
          <c:idx val="2"/>
          <c:order val="2"/>
          <c:tx>
            <c:strRef>
              <c:f>breast!$J$2</c:f>
              <c:strCache>
                <c:ptCount val="1"/>
                <c:pt idx="0">
                  <c:v>Mean change rate ( % ) relative to S1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breast!$J$3:$J$12</c:f>
              <c:numCache>
                <c:formatCode>General</c:formatCode>
                <c:ptCount val="10"/>
                <c:pt idx="0">
                  <c:v>0</c:v>
                </c:pt>
                <c:pt idx="1">
                  <c:v>35.942492012779553</c:v>
                </c:pt>
                <c:pt idx="2">
                  <c:v>42.332268370607032</c:v>
                </c:pt>
                <c:pt idx="3">
                  <c:v>61.022364217252402</c:v>
                </c:pt>
                <c:pt idx="4">
                  <c:v>65.015974440894581</c:v>
                </c:pt>
                <c:pt idx="5">
                  <c:v>67.971246006389777</c:v>
                </c:pt>
                <c:pt idx="6">
                  <c:v>70.047923322683701</c:v>
                </c:pt>
                <c:pt idx="7">
                  <c:v>72.04472843450479</c:v>
                </c:pt>
                <c:pt idx="8">
                  <c:v>73.482428115015978</c:v>
                </c:pt>
                <c:pt idx="9">
                  <c:v>74.760383386581466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082416"/>
        <c:axId val="642073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breast!$H$2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44.821658788139231</c:v>
                      </c:pt>
                      <c:pt idx="2">
                        <c:v>46.282767511817788</c:v>
                      </c:pt>
                      <c:pt idx="3">
                        <c:v>64.890416845724104</c:v>
                      </c:pt>
                      <c:pt idx="4">
                        <c:v>68.027503223033946</c:v>
                      </c:pt>
                      <c:pt idx="5">
                        <c:v>69.57455951869359</c:v>
                      </c:pt>
                      <c:pt idx="6">
                        <c:v>70.734851740438344</c:v>
                      </c:pt>
                      <c:pt idx="7">
                        <c:v>71.680275032230341</c:v>
                      </c:pt>
                      <c:pt idx="8">
                        <c:v>72.496776966050703</c:v>
                      </c:pt>
                      <c:pt idx="9">
                        <c:v>73.227331327889985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7CA-4D52-86F0-79B2F020A57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breast!$I$2</c15:sqref>
                        </c15:formulaRef>
                      </c:ext>
                    </c:extLst>
                    <c:strCache>
                      <c:ptCount val="1"/>
                      <c:pt idx="0">
                        <c:v>median %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34.528448947778642</c:v>
                      </c:pt>
                      <c:pt idx="2">
                        <c:v>41.777084957131727</c:v>
                      </c:pt>
                      <c:pt idx="3">
                        <c:v>59.703819173811382</c:v>
                      </c:pt>
                      <c:pt idx="4">
                        <c:v>64.068589243959465</c:v>
                      </c:pt>
                      <c:pt idx="5">
                        <c:v>67.186282151208104</c:v>
                      </c:pt>
                      <c:pt idx="6">
                        <c:v>69.524551831644573</c:v>
                      </c:pt>
                      <c:pt idx="7">
                        <c:v>71.551052221356187</c:v>
                      </c:pt>
                      <c:pt idx="8">
                        <c:v>73.187840997661738</c:v>
                      </c:pt>
                      <c:pt idx="9">
                        <c:v>74.512860483242406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7CA-4D52-86F0-79B2F020A579}"/>
                  </c:ext>
                </c:extLst>
              </c15:ser>
            </c15:filteredLineSeries>
          </c:ext>
        </c:extLst>
      </c:lineChart>
      <c:catAx>
        <c:axId val="64208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41093629534100579"/>
              <c:y val="0.91781714296258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73232"/>
        <c:crosses val="autoZero"/>
        <c:auto val="1"/>
        <c:lblAlgn val="ctr"/>
        <c:lblOffset val="100"/>
        <c:noMultiLvlLbl val="0"/>
      </c:catAx>
      <c:valAx>
        <c:axId val="642073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8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548041868083402"/>
          <c:y val="0.50440220894657861"/>
          <c:w val="0.51174189040413465"/>
          <c:h val="0.14199305000936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breast tissue material model </a:t>
            </a:r>
          </a:p>
        </c:rich>
      </c:tx>
      <c:layout>
        <c:manualLayout>
          <c:xMode val="edge"/>
          <c:yMode val="edge"/>
          <c:x val="0.105187445319335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3937007874016"/>
          <c:y val="0.22186754850019436"/>
          <c:w val="0.85507174103237094"/>
          <c:h val="0.62386733659367"/>
        </c:manualLayout>
      </c:layout>
      <c:lineChart>
        <c:grouping val="standard"/>
        <c:varyColors val="0"/>
        <c:ser>
          <c:idx val="0"/>
          <c:order val="0"/>
          <c:tx>
            <c:strRef>
              <c:f>breast!$D$2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breast!$D$3:$D$12</c:f>
              <c:numCache>
                <c:formatCode>General</c:formatCode>
                <c:ptCount val="10"/>
                <c:pt idx="0">
                  <c:v>23.27</c:v>
                </c:pt>
                <c:pt idx="1">
                  <c:v>12.84</c:v>
                </c:pt>
                <c:pt idx="2">
                  <c:v>12.5</c:v>
                </c:pt>
                <c:pt idx="3">
                  <c:v>8.17</c:v>
                </c:pt>
                <c:pt idx="4">
                  <c:v>7.44</c:v>
                </c:pt>
                <c:pt idx="5">
                  <c:v>7.08</c:v>
                </c:pt>
                <c:pt idx="6">
                  <c:v>6.81</c:v>
                </c:pt>
                <c:pt idx="7">
                  <c:v>6.59</c:v>
                </c:pt>
                <c:pt idx="8">
                  <c:v>6.4</c:v>
                </c:pt>
                <c:pt idx="9">
                  <c:v>6.23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00-4B53-A950-550F318E604B}"/>
            </c:ext>
          </c:extLst>
        </c:ser>
        <c:ser>
          <c:idx val="2"/>
          <c:order val="2"/>
          <c:tx>
            <c:strRef>
              <c:f>breast!$F$2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plus>
            <c:min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breast!$F$3:$F$12</c:f>
              <c:numCache>
                <c:formatCode>General</c:formatCode>
                <c:ptCount val="10"/>
                <c:pt idx="0">
                  <c:v>12.52</c:v>
                </c:pt>
                <c:pt idx="1">
                  <c:v>8.02</c:v>
                </c:pt>
                <c:pt idx="2">
                  <c:v>7.22</c:v>
                </c:pt>
                <c:pt idx="3">
                  <c:v>4.88</c:v>
                </c:pt>
                <c:pt idx="4">
                  <c:v>4.38</c:v>
                </c:pt>
                <c:pt idx="5">
                  <c:v>4.01</c:v>
                </c:pt>
                <c:pt idx="6">
                  <c:v>3.75</c:v>
                </c:pt>
                <c:pt idx="7">
                  <c:v>3.5</c:v>
                </c:pt>
                <c:pt idx="8">
                  <c:v>3.32</c:v>
                </c:pt>
                <c:pt idx="9">
                  <c:v>3.16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00-4B53-A950-550F318E6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76368"/>
        <c:axId val="84918456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breast!$E$2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breast!$E$3:$E$12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12.83</c:v>
                      </c:pt>
                      <c:pt idx="1">
                        <c:v>8.4</c:v>
                      </c:pt>
                      <c:pt idx="2">
                        <c:v>7.47</c:v>
                      </c:pt>
                      <c:pt idx="3">
                        <c:v>5.17</c:v>
                      </c:pt>
                      <c:pt idx="4">
                        <c:v>4.6100000000000003</c:v>
                      </c:pt>
                      <c:pt idx="5">
                        <c:v>4.21</c:v>
                      </c:pt>
                      <c:pt idx="6">
                        <c:v>3.91</c:v>
                      </c:pt>
                      <c:pt idx="7">
                        <c:v>3.65</c:v>
                      </c:pt>
                      <c:pt idx="8">
                        <c:v>3.44</c:v>
                      </c:pt>
                      <c:pt idx="9">
                        <c:v>3.27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E00-4B53-A950-550F318E604B}"/>
                  </c:ext>
                </c:extLst>
              </c15:ser>
            </c15:filteredLineSeries>
          </c:ext>
        </c:extLst>
      </c:lineChart>
      <c:catAx>
        <c:axId val="849176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7960301837270344"/>
              <c:y val="0.91613115061682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84568"/>
        <c:crosses val="autoZero"/>
        <c:auto val="0"/>
        <c:lblAlgn val="ctr"/>
        <c:lblOffset val="100"/>
        <c:noMultiLvlLbl val="0"/>
      </c:catAx>
      <c:valAx>
        <c:axId val="84918456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7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92782152230974"/>
          <c:y val="0.33863333524433953"/>
          <c:w val="0.37481102362204727"/>
          <c:h val="0.15436890758200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skin tissues material model </a:t>
            </a:r>
          </a:p>
        </c:rich>
      </c:tx>
      <c:layout>
        <c:manualLayout>
          <c:xMode val="edge"/>
          <c:yMode val="edge"/>
          <c:x val="0.141226332090125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48381452318461"/>
          <c:y val="0.21173780625926514"/>
          <c:w val="0.83036198600174993"/>
          <c:h val="0.623036913220977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skin!$K$3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skin!$K$4:$K$13</c:f>
              <c:numCache>
                <c:formatCode>General</c:formatCode>
                <c:ptCount val="10"/>
                <c:pt idx="1">
                  <c:v>14.349593495934961</c:v>
                </c:pt>
                <c:pt idx="2">
                  <c:v>3.6991869918699223</c:v>
                </c:pt>
                <c:pt idx="3">
                  <c:v>12.642276422764226</c:v>
                </c:pt>
                <c:pt idx="4">
                  <c:v>2.3170731707317032</c:v>
                </c:pt>
                <c:pt idx="5">
                  <c:v>2.0731707317073216</c:v>
                </c:pt>
                <c:pt idx="6">
                  <c:v>1.9512195121951237</c:v>
                </c:pt>
                <c:pt idx="7">
                  <c:v>0.69105691056910246</c:v>
                </c:pt>
                <c:pt idx="8">
                  <c:v>1.7886178861788622</c:v>
                </c:pt>
                <c:pt idx="9">
                  <c:v>1.5853658536585371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001432"/>
        <c:axId val="566002416"/>
      </c:barChart>
      <c:lineChart>
        <c:grouping val="standard"/>
        <c:varyColors val="0"/>
        <c:ser>
          <c:idx val="1"/>
          <c:order val="1"/>
          <c:tx>
            <c:strRef>
              <c:f>skin!$I$3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skin!$I$4:$I$13</c:f>
              <c:numCache>
                <c:formatCode>General</c:formatCode>
                <c:ptCount val="10"/>
                <c:pt idx="0">
                  <c:v>0</c:v>
                </c:pt>
                <c:pt idx="1">
                  <c:v>6.4882400648824072</c:v>
                </c:pt>
                <c:pt idx="2">
                  <c:v>5.9205190592051942</c:v>
                </c:pt>
                <c:pt idx="3">
                  <c:v>21.167883211678827</c:v>
                </c:pt>
                <c:pt idx="4">
                  <c:v>26.763990267639908</c:v>
                </c:pt>
                <c:pt idx="5">
                  <c:v>30.332522303325227</c:v>
                </c:pt>
                <c:pt idx="6">
                  <c:v>33.252230332522295</c:v>
                </c:pt>
                <c:pt idx="7">
                  <c:v>34.63098134630981</c:v>
                </c:pt>
                <c:pt idx="8">
                  <c:v>36.820762368207625</c:v>
                </c:pt>
                <c:pt idx="9">
                  <c:v>38.686131386861319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01432"/>
        <c:axId val="56600241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skin!$H$3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skin!$H$4:$H$13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14.349593495934961</c:v>
                      </c:pt>
                      <c:pt idx="2">
                        <c:v>18.048780487804883</c:v>
                      </c:pt>
                      <c:pt idx="3">
                        <c:v>30.69105691056911</c:v>
                      </c:pt>
                      <c:pt idx="4">
                        <c:v>33.008130081300813</c:v>
                      </c:pt>
                      <c:pt idx="5">
                        <c:v>35.081300813008134</c:v>
                      </c:pt>
                      <c:pt idx="6">
                        <c:v>37.032520325203258</c:v>
                      </c:pt>
                      <c:pt idx="7">
                        <c:v>37.72357723577236</c:v>
                      </c:pt>
                      <c:pt idx="8">
                        <c:v>39.512195121951223</c:v>
                      </c:pt>
                      <c:pt idx="9">
                        <c:v>41.09756097560976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7F9-4FA5-A95F-88068EA39D0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skin!$J$3</c15:sqref>
                        </c15:formulaRef>
                      </c:ext>
                    </c:extLst>
                    <c:strCache>
                      <c:ptCount val="1"/>
                      <c:pt idx="0">
                        <c:v>median%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skin!$J$4:$J$13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4.5197740112994396</c:v>
                      </c:pt>
                      <c:pt idx="2">
                        <c:v>0.80710250201776768</c:v>
                      </c:pt>
                      <c:pt idx="3">
                        <c:v>18.886198547215493</c:v>
                      </c:pt>
                      <c:pt idx="4">
                        <c:v>26.31154156577885</c:v>
                      </c:pt>
                      <c:pt idx="5">
                        <c:v>30.024213075060537</c:v>
                      </c:pt>
                      <c:pt idx="6">
                        <c:v>33.333333333333336</c:v>
                      </c:pt>
                      <c:pt idx="7">
                        <c:v>33.817594834543996</c:v>
                      </c:pt>
                      <c:pt idx="8">
                        <c:v>36.481033091202583</c:v>
                      </c:pt>
                      <c:pt idx="9">
                        <c:v>38.821630347054075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7F9-4FA5-A95F-88068EA39D0B}"/>
                  </c:ext>
                </c:extLst>
              </c15:ser>
            </c15:filteredLineSeries>
          </c:ext>
        </c:extLst>
      </c:lineChart>
      <c:dateAx>
        <c:axId val="56600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8947025371828525"/>
              <c:y val="0.92365594925634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2416"/>
        <c:crosses val="autoZero"/>
        <c:auto val="1"/>
        <c:lblOffset val="100"/>
        <c:baseTimeUnit val="days"/>
        <c:majorTimeUnit val="days"/>
        <c:minorUnit val="5"/>
        <c:minorTimeUnit val="days"/>
      </c:dateAx>
      <c:valAx>
        <c:axId val="5660024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1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120454798421944"/>
          <c:y val="0.3417706745603824"/>
          <c:w val="0.48604460837212032"/>
          <c:h val="0.155094779819189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skin tissue material model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320209973753"/>
          <c:y val="0.2319066042408032"/>
          <c:w val="0.8325083114610673"/>
          <c:h val="0.59492981461511796"/>
        </c:manualLayout>
      </c:layout>
      <c:lineChart>
        <c:grouping val="standard"/>
        <c:varyColors val="0"/>
        <c:ser>
          <c:idx val="0"/>
          <c:order val="0"/>
          <c:tx>
            <c:strRef>
              <c:f>skin!$D$3</c:f>
              <c:strCache>
                <c:ptCount val="1"/>
                <c:pt idx="0">
                  <c:v>Maximal displacement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skin!$D$4:$D$13</c:f>
              <c:numCache>
                <c:formatCode>General</c:formatCode>
                <c:ptCount val="10"/>
                <c:pt idx="0">
                  <c:v>24.6</c:v>
                </c:pt>
                <c:pt idx="1">
                  <c:v>21.07</c:v>
                </c:pt>
                <c:pt idx="2">
                  <c:v>20.16</c:v>
                </c:pt>
                <c:pt idx="3">
                  <c:v>17.05</c:v>
                </c:pt>
                <c:pt idx="4">
                  <c:v>16.48</c:v>
                </c:pt>
                <c:pt idx="5">
                  <c:v>15.97</c:v>
                </c:pt>
                <c:pt idx="6">
                  <c:v>15.49</c:v>
                </c:pt>
                <c:pt idx="7">
                  <c:v>15.32</c:v>
                </c:pt>
                <c:pt idx="8">
                  <c:v>14.88</c:v>
                </c:pt>
                <c:pt idx="9">
                  <c:v>14.49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5F-4203-AFC1-055C6B0BC64F}"/>
            </c:ext>
          </c:extLst>
        </c:ser>
        <c:ser>
          <c:idx val="1"/>
          <c:order val="1"/>
          <c:tx>
            <c:strRef>
              <c:f>skin!$E$3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2857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plus>
            <c:min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skin!$E$4:$E$13</c:f>
              <c:numCache>
                <c:formatCode>General</c:formatCode>
                <c:ptCount val="10"/>
                <c:pt idx="0">
                  <c:v>12.33</c:v>
                </c:pt>
                <c:pt idx="1">
                  <c:v>11.53</c:v>
                </c:pt>
                <c:pt idx="2">
                  <c:v>11.6</c:v>
                </c:pt>
                <c:pt idx="3">
                  <c:v>9.7200000000000006</c:v>
                </c:pt>
                <c:pt idx="4">
                  <c:v>9.0299999999999994</c:v>
                </c:pt>
                <c:pt idx="5">
                  <c:v>8.59</c:v>
                </c:pt>
                <c:pt idx="6">
                  <c:v>8.23</c:v>
                </c:pt>
                <c:pt idx="7">
                  <c:v>8.06</c:v>
                </c:pt>
                <c:pt idx="8">
                  <c:v>7.79</c:v>
                </c:pt>
                <c:pt idx="9">
                  <c:v>7.56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5F-4203-AFC1-055C6B0B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23408"/>
        <c:axId val="55692439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skin!$F$3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skin!$F$4:$F$13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12.39</c:v>
                      </c:pt>
                      <c:pt idx="1">
                        <c:v>11.83</c:v>
                      </c:pt>
                      <c:pt idx="2">
                        <c:v>12.29</c:v>
                      </c:pt>
                      <c:pt idx="3">
                        <c:v>10.050000000000001</c:v>
                      </c:pt>
                      <c:pt idx="4">
                        <c:v>9.1300000000000008</c:v>
                      </c:pt>
                      <c:pt idx="5">
                        <c:v>8.67</c:v>
                      </c:pt>
                      <c:pt idx="6">
                        <c:v>8.26</c:v>
                      </c:pt>
                      <c:pt idx="7">
                        <c:v>8.1999999999999993</c:v>
                      </c:pt>
                      <c:pt idx="8">
                        <c:v>7.87</c:v>
                      </c:pt>
                      <c:pt idx="9">
                        <c:v>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35F-4203-AFC1-055C6B0BC64F}"/>
                  </c:ext>
                </c:extLst>
              </c15:ser>
            </c15:filteredLineSeries>
          </c:ext>
        </c:extLst>
      </c:lineChart>
      <c:catAx>
        <c:axId val="55692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7548184601924767"/>
              <c:y val="0.912931044656989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4392"/>
        <c:crosses val="autoZero"/>
        <c:auto val="0"/>
        <c:lblAlgn val="ctr"/>
        <c:lblOffset val="100"/>
        <c:tickMarkSkip val="5"/>
        <c:noMultiLvlLbl val="1"/>
      </c:catAx>
      <c:valAx>
        <c:axId val="556924392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 mm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340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84713910761158"/>
          <c:y val="0.27942045685570055"/>
          <c:w val="0.50430572178477695"/>
          <c:h val="0.145795933810006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fascia tissue material model </a:t>
            </a:r>
          </a:p>
        </c:rich>
      </c:tx>
      <c:layout>
        <c:manualLayout>
          <c:xMode val="edge"/>
          <c:yMode val="edge"/>
          <c:x val="0.1541905471617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52629229613548"/>
          <c:y val="0.17171296296296296"/>
          <c:w val="0.85385582445622432"/>
          <c:h val="0.63718321668124811"/>
        </c:manualLayout>
      </c:layout>
      <c:lineChart>
        <c:grouping val="standar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24.64</c:v>
                </c:pt>
                <c:pt idx="1">
                  <c:v>22.02</c:v>
                </c:pt>
                <c:pt idx="2">
                  <c:v>20.49</c:v>
                </c:pt>
                <c:pt idx="3">
                  <c:v>19.309999999999999</c:v>
                </c:pt>
                <c:pt idx="4">
                  <c:v>18.46</c:v>
                </c:pt>
                <c:pt idx="5">
                  <c:v>17.78</c:v>
                </c:pt>
                <c:pt idx="6">
                  <c:v>17.260000000000002</c:v>
                </c:pt>
                <c:pt idx="7">
                  <c:v>16.829999999999998</c:v>
                </c:pt>
                <c:pt idx="8">
                  <c:v>16.47</c:v>
                </c:pt>
                <c:pt idx="9">
                  <c:v>16.149999999999999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9-4683-A525-E53239CB1B07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plus>
            <c:min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Sheet1!$F$3:$F$12</c:f>
              <c:numCache>
                <c:formatCode>General</c:formatCode>
                <c:ptCount val="10"/>
                <c:pt idx="0">
                  <c:v>13.13</c:v>
                </c:pt>
                <c:pt idx="1">
                  <c:v>11.47</c:v>
                </c:pt>
                <c:pt idx="2">
                  <c:v>10.55</c:v>
                </c:pt>
                <c:pt idx="3">
                  <c:v>9.82</c:v>
                </c:pt>
                <c:pt idx="4">
                  <c:v>9.3000000000000007</c:v>
                </c:pt>
                <c:pt idx="5">
                  <c:v>8.89</c:v>
                </c:pt>
                <c:pt idx="6">
                  <c:v>8.58</c:v>
                </c:pt>
                <c:pt idx="7">
                  <c:v>8.3000000000000007</c:v>
                </c:pt>
                <c:pt idx="8">
                  <c:v>8.06</c:v>
                </c:pt>
                <c:pt idx="9">
                  <c:v>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9-4683-A525-E53239CB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92448"/>
        <c:axId val="56349507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Sheet1!$H$2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13.63</c:v>
                      </c:pt>
                      <c:pt idx="1">
                        <c:v>11.96</c:v>
                      </c:pt>
                      <c:pt idx="2">
                        <c:v>11</c:v>
                      </c:pt>
                      <c:pt idx="3">
                        <c:v>10.23</c:v>
                      </c:pt>
                      <c:pt idx="4">
                        <c:v>9.67</c:v>
                      </c:pt>
                      <c:pt idx="5">
                        <c:v>9.18</c:v>
                      </c:pt>
                      <c:pt idx="6">
                        <c:v>8.82</c:v>
                      </c:pt>
                      <c:pt idx="7">
                        <c:v>8.5299999999999994</c:v>
                      </c:pt>
                      <c:pt idx="8">
                        <c:v>8.26</c:v>
                      </c:pt>
                      <c:pt idx="9">
                        <c:v>8.0299999999999994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309-4683-A525-E53239CB1B07}"/>
                  </c:ext>
                </c:extLst>
              </c15:ser>
            </c15:filteredLineSeries>
          </c:ext>
        </c:extLst>
      </c:lineChart>
      <c:catAx>
        <c:axId val="56349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8267210727383827"/>
              <c:y val="0.89777704870224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5072"/>
        <c:crosses val="autoZero"/>
        <c:auto val="1"/>
        <c:lblAlgn val="ctr"/>
        <c:lblOffset val="100"/>
        <c:noMultiLvlLbl val="0"/>
      </c:catAx>
      <c:valAx>
        <c:axId val="5634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29162893114357"/>
          <c:y val="0.26446704578594343"/>
          <c:w val="0.33022947773080058"/>
          <c:h val="0.110532954214056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fascia tissues material model </a:t>
            </a:r>
          </a:p>
        </c:rich>
      </c:tx>
      <c:layout>
        <c:manualLayout>
          <c:xMode val="edge"/>
          <c:yMode val="edge"/>
          <c:x val="0.132812154930398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2824074074074074"/>
          <c:w val="0.83129396325459315"/>
          <c:h val="0.60380358705161863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Sheet1!$L$2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Sheet1!$L$3:$L$12</c:f>
              <c:numCache>
                <c:formatCode>General</c:formatCode>
                <c:ptCount val="10"/>
                <c:pt idx="1">
                  <c:v>10.633116883116887</c:v>
                </c:pt>
                <c:pt idx="2">
                  <c:v>6.2094155844155878</c:v>
                </c:pt>
                <c:pt idx="3">
                  <c:v>4.7889610389610375</c:v>
                </c:pt>
                <c:pt idx="4">
                  <c:v>3.4496753246753187</c:v>
                </c:pt>
                <c:pt idx="5">
                  <c:v>2.7597402597402585</c:v>
                </c:pt>
                <c:pt idx="6">
                  <c:v>2.1103896103896069</c:v>
                </c:pt>
                <c:pt idx="7">
                  <c:v>1.7451298701298832</c:v>
                </c:pt>
                <c:pt idx="8">
                  <c:v>1.4610389610389554</c:v>
                </c:pt>
                <c:pt idx="9">
                  <c:v>1.2987012987013031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006600"/>
        <c:axId val="727007256"/>
      </c:barChart>
      <c:lineChart>
        <c:grouping val="stacked"/>
        <c:varyColors val="0"/>
        <c:ser>
          <c:idx val="0"/>
          <c:order val="1"/>
          <c:tx>
            <c:strRef>
              <c:f>Sheet1!$J$2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12.642802741812641</c:v>
                </c:pt>
                <c:pt idx="2">
                  <c:v>19.649657273419649</c:v>
                </c:pt>
                <c:pt idx="3">
                  <c:v>25.209444021325211</c:v>
                </c:pt>
                <c:pt idx="4">
                  <c:v>29.169840060929168</c:v>
                </c:pt>
                <c:pt idx="5">
                  <c:v>32.292460015232294</c:v>
                </c:pt>
                <c:pt idx="6">
                  <c:v>34.653465346534659</c:v>
                </c:pt>
                <c:pt idx="7">
                  <c:v>36.785986290936783</c:v>
                </c:pt>
                <c:pt idx="8">
                  <c:v>38.613861386138616</c:v>
                </c:pt>
                <c:pt idx="9">
                  <c:v>40.213252094440222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06600"/>
        <c:axId val="727007256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Sheet1!$I$2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>
                          <a:lumMod val="75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10.633116883116887</c:v>
                      </c:pt>
                      <c:pt idx="2">
                        <c:v>16.842532467532475</c:v>
                      </c:pt>
                      <c:pt idx="3">
                        <c:v>21.631493506493513</c:v>
                      </c:pt>
                      <c:pt idx="4">
                        <c:v>25.081168831168831</c:v>
                      </c:pt>
                      <c:pt idx="5">
                        <c:v>27.84090909090909</c:v>
                      </c:pt>
                      <c:pt idx="6">
                        <c:v>29.951298701298697</c:v>
                      </c:pt>
                      <c:pt idx="7">
                        <c:v>31.69642857142858</c:v>
                      </c:pt>
                      <c:pt idx="8">
                        <c:v>33.157467532467535</c:v>
                      </c:pt>
                      <c:pt idx="9">
                        <c:v>34.456168831168839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3C7-4D44-8549-66FB99C1FC20}"/>
                  </c:ext>
                </c:extLst>
              </c15:ser>
            </c15:filteredLineSeries>
          </c:ext>
        </c:extLst>
      </c:lineChart>
      <c:catAx>
        <c:axId val="727006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6439457567804023"/>
              <c:y val="0.902406678331875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7256"/>
        <c:crosses val="autoZero"/>
        <c:auto val="1"/>
        <c:lblAlgn val="ctr"/>
        <c:lblOffset val="100"/>
        <c:noMultiLvlLbl val="0"/>
      </c:catAx>
      <c:valAx>
        <c:axId val="727007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6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22222222222222"/>
          <c:y val="0.23668926800816562"/>
          <c:w val="0.57777777777777772"/>
          <c:h val="0.13831073199183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CBC4A-13CA-4DC2-989D-9F68B13B4423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6350A-1DFD-44D6-AC89-3193231E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350A-1DFD-44D6-AC89-3193231E2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8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10.JP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3663530" y="6682447"/>
            <a:ext cx="1726092" cy="1575730"/>
            <a:chOff x="339004" y="960075"/>
            <a:chExt cx="1726092" cy="1068638"/>
          </a:xfrm>
        </p:grpSpPr>
        <p:sp>
          <p:nvSpPr>
            <p:cNvPr id="15" name="TextBox 14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/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09376" y="6682447"/>
            <a:ext cx="1885749" cy="1585255"/>
            <a:chOff x="3985299" y="960185"/>
            <a:chExt cx="1885749" cy="1585255"/>
          </a:xfrm>
        </p:grpSpPr>
        <p:sp>
          <p:nvSpPr>
            <p:cNvPr id="18" name="TextBox 17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867150" cy="1575398"/>
            <a:chOff x="10017812" y="1437879"/>
            <a:chExt cx="1655641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0151432" y="1885817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0047466" y="197651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10021021" y="8536496"/>
            <a:ext cx="3773830" cy="3681205"/>
            <a:chOff x="6731315" y="3404467"/>
            <a:chExt cx="3773830" cy="368120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6363" y="3404467"/>
              <a:ext cx="3278790" cy="2453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8" name="Group 107"/>
            <p:cNvGrpSpPr/>
            <p:nvPr/>
          </p:nvGrpSpPr>
          <p:grpSpPr>
            <a:xfrm>
              <a:off x="6731315" y="5857671"/>
              <a:ext cx="3773830" cy="1228001"/>
              <a:chOff x="6672511" y="6045208"/>
              <a:chExt cx="4351928" cy="1114940"/>
            </a:xfrm>
          </p:grpSpPr>
          <p:sp>
            <p:nvSpPr>
              <p:cNvPr id="106" name="Callout: Right Arrow 105"/>
              <p:cNvSpPr/>
              <p:nvPr/>
            </p:nvSpPr>
            <p:spPr>
              <a:xfrm rot="10800000">
                <a:off x="6672511" y="6045208"/>
                <a:ext cx="4248150" cy="914400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9416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139607" y="6070332"/>
                <a:ext cx="3884832" cy="108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Compute position difference (∆) for the actives nodes in prone configuration (only surface nodes)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110" name="Callout: Right Arrow 109"/>
          <p:cNvSpPr/>
          <p:nvPr/>
        </p:nvSpPr>
        <p:spPr>
          <a:xfrm rot="16200000">
            <a:off x="7723237" y="7949295"/>
            <a:ext cx="1708017" cy="2510192"/>
          </a:xfrm>
          <a:prstGeom prst="rightArrowCallout">
            <a:avLst>
              <a:gd name="adj1" fmla="val 10984"/>
              <a:gd name="adj2" fmla="val 11451"/>
              <a:gd name="adj3" fmla="val 10984"/>
              <a:gd name="adj4" fmla="val 827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322149" y="8794137"/>
            <a:ext cx="270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position difference (</a:t>
            </a:r>
            <a:r>
              <a:rPr lang="el-GR" dirty="0">
                <a:latin typeface="HGGothicE" panose="020B0400000000000000" pitchFamily="49" charset="-128"/>
                <a:ea typeface="HGGothicE" panose="020B0400000000000000" pitchFamily="49" charset="-128"/>
              </a:rPr>
              <a:t>α</a:t>
            </a:r>
            <a:r>
              <a:rPr lang="en-GB" dirty="0"/>
              <a:t>*</a:t>
            </a:r>
            <a:r>
              <a:rPr lang="el-GR" dirty="0"/>
              <a:t>∆</a:t>
            </a:r>
            <a:r>
              <a:rPr lang="en-GB" dirty="0"/>
              <a:t>) for active nodes in stress-free configuration (only surface nodes)</a:t>
            </a:r>
          </a:p>
          <a:p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45621-99FE-44F8-999E-824C32395C05}"/>
              </a:ext>
            </a:extLst>
          </p:cNvPr>
          <p:cNvSpPr txBox="1"/>
          <p:nvPr/>
        </p:nvSpPr>
        <p:spPr>
          <a:xfrm>
            <a:off x="3742613" y="705018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60E4F95-8750-4678-A039-F2C28C0764E9}"/>
              </a:ext>
            </a:extLst>
          </p:cNvPr>
          <p:cNvSpPr/>
          <p:nvPr/>
        </p:nvSpPr>
        <p:spPr>
          <a:xfrm rot="5400000">
            <a:off x="3688830" y="7202994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F15C07-7B06-494A-BEED-DACAAFC0E0B1}"/>
              </a:ext>
            </a:extLst>
          </p:cNvPr>
          <p:cNvSpPr txBox="1"/>
          <p:nvPr/>
        </p:nvSpPr>
        <p:spPr>
          <a:xfrm>
            <a:off x="6541241" y="71309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9C8796A-55B3-402E-A381-8874FB6490C5}"/>
              </a:ext>
            </a:extLst>
          </p:cNvPr>
          <p:cNvSpPr/>
          <p:nvPr/>
        </p:nvSpPr>
        <p:spPr>
          <a:xfrm rot="16200000">
            <a:off x="6465588" y="7232613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3D1CCD-E393-4349-8238-30F125DE0B28}"/>
              </a:ext>
            </a:extLst>
          </p:cNvPr>
          <p:cNvSpPr txBox="1"/>
          <p:nvPr/>
        </p:nvSpPr>
        <p:spPr>
          <a:xfrm>
            <a:off x="10641407" y="714217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D05D8881-D742-448C-9404-A1844C3D7E57}"/>
              </a:ext>
            </a:extLst>
          </p:cNvPr>
          <p:cNvSpPr/>
          <p:nvPr/>
        </p:nvSpPr>
        <p:spPr>
          <a:xfrm rot="16200000">
            <a:off x="10565754" y="7243862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2B0619-3805-4694-AD8D-690A7C7A1692}"/>
              </a:ext>
            </a:extLst>
          </p:cNvPr>
          <p:cNvSpPr txBox="1"/>
          <p:nvPr/>
        </p:nvSpPr>
        <p:spPr>
          <a:xfrm>
            <a:off x="11804713" y="1276106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121C43C-C059-4173-9FC3-4B20DFF6A04B}"/>
              </a:ext>
            </a:extLst>
          </p:cNvPr>
          <p:cNvSpPr/>
          <p:nvPr/>
        </p:nvSpPr>
        <p:spPr>
          <a:xfrm rot="16200000">
            <a:off x="11729060" y="12862755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81">
            <a:extLst>
              <a:ext uri="{FF2B5EF4-FFF2-40B4-BE49-F238E27FC236}">
                <a16:creationId xmlns:a16="http://schemas.microsoft.com/office/drawing/2014/main" id="{E085B800-A603-445C-A175-F00983166CC9}"/>
              </a:ext>
            </a:extLst>
          </p:cNvPr>
          <p:cNvGrpSpPr/>
          <p:nvPr/>
        </p:nvGrpSpPr>
        <p:grpSpPr>
          <a:xfrm>
            <a:off x="3409081" y="6681704"/>
            <a:ext cx="1894722" cy="1575729"/>
            <a:chOff x="9419463" y="925795"/>
            <a:chExt cx="1686329" cy="992576"/>
          </a:xfrm>
        </p:grpSpPr>
        <p:pic>
          <p:nvPicPr>
            <p:cNvPr id="59" name="Picture 70">
              <a:extLst>
                <a:ext uri="{FF2B5EF4-FFF2-40B4-BE49-F238E27FC236}">
                  <a16:creationId xmlns:a16="http://schemas.microsoft.com/office/drawing/2014/main" id="{FCDA4326-90AF-4740-BDA5-809A6B8A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0" name="TextBox 74">
              <a:extLst>
                <a:ext uri="{FF2B5EF4-FFF2-40B4-BE49-F238E27FC236}">
                  <a16:creationId xmlns:a16="http://schemas.microsoft.com/office/drawing/2014/main" id="{4DCA72E4-247F-4F58-90E6-7298F1BC05F7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09376" y="6682447"/>
            <a:ext cx="1885749" cy="1585255"/>
            <a:chOff x="3985299" y="960185"/>
            <a:chExt cx="1885749" cy="1585255"/>
          </a:xfrm>
        </p:grpSpPr>
        <p:sp>
          <p:nvSpPr>
            <p:cNvPr id="18" name="TextBox 17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64" name="Arrow: Right 63"/>
          <p:cNvSpPr/>
          <p:nvPr/>
        </p:nvSpPr>
        <p:spPr>
          <a:xfrm rot="5400000">
            <a:off x="6424188" y="7234746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867150" cy="1575398"/>
            <a:chOff x="10017812" y="1437879"/>
            <a:chExt cx="1655641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0129624" y="1852963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0025658" y="1943658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9730579" y="9030257"/>
            <a:ext cx="4007008" cy="1204750"/>
            <a:chOff x="6672511" y="6045208"/>
            <a:chExt cx="4397875" cy="1093830"/>
          </a:xfrm>
        </p:grpSpPr>
        <p:sp>
          <p:nvSpPr>
            <p:cNvPr id="106" name="Callout: Right Arrow 105"/>
            <p:cNvSpPr/>
            <p:nvPr/>
          </p:nvSpPr>
          <p:spPr>
            <a:xfrm rot="10800000">
              <a:off x="6672511" y="6045208"/>
              <a:ext cx="4248150" cy="9144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9416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013594" y="6049222"/>
              <a:ext cx="4056792" cy="108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difference of the surface nodes position between estimated and measured geometries</a:t>
              </a:r>
            </a:p>
            <a:p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993767" y="8316469"/>
            <a:ext cx="2661577" cy="1828002"/>
            <a:chOff x="7062007" y="10344150"/>
            <a:chExt cx="2661577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24152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152" y="10945507"/>
                  <a:ext cx="2199432" cy="1226645"/>
                </a:xfrm>
                <a:prstGeom prst="flowChartDecisio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058575" y="9040889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0032614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913814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7901358" y="87865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E0B72F15-C691-4332-AA74-BB25E909C8DC}"/>
              </a:ext>
            </a:extLst>
          </p:cNvPr>
          <p:cNvSpPr txBox="1"/>
          <p:nvPr/>
        </p:nvSpPr>
        <p:spPr>
          <a:xfrm>
            <a:off x="6499841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78C41DE-8DCB-465F-9D71-C43B44137B17}"/>
              </a:ext>
            </a:extLst>
          </p:cNvPr>
          <p:cNvSpPr txBox="1"/>
          <p:nvPr/>
        </p:nvSpPr>
        <p:spPr>
          <a:xfrm>
            <a:off x="3582143" y="71339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4" name="Arrow: Right 63">
            <a:extLst>
              <a:ext uri="{FF2B5EF4-FFF2-40B4-BE49-F238E27FC236}">
                <a16:creationId xmlns:a16="http://schemas.microsoft.com/office/drawing/2014/main" id="{9ED26374-B3D4-4F0C-A693-90079CCA1944}"/>
              </a:ext>
            </a:extLst>
          </p:cNvPr>
          <p:cNvSpPr/>
          <p:nvPr/>
        </p:nvSpPr>
        <p:spPr>
          <a:xfrm rot="16200000">
            <a:off x="3506490" y="7235652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81">
            <a:extLst>
              <a:ext uri="{FF2B5EF4-FFF2-40B4-BE49-F238E27FC236}">
                <a16:creationId xmlns:a16="http://schemas.microsoft.com/office/drawing/2014/main" id="{581E73CE-074A-4E80-8E56-A3F7CC0F1463}"/>
              </a:ext>
            </a:extLst>
          </p:cNvPr>
          <p:cNvGrpSpPr/>
          <p:nvPr/>
        </p:nvGrpSpPr>
        <p:grpSpPr>
          <a:xfrm>
            <a:off x="11709057" y="10318546"/>
            <a:ext cx="1894722" cy="1575729"/>
            <a:chOff x="9419463" y="925795"/>
            <a:chExt cx="1686329" cy="992576"/>
          </a:xfrm>
        </p:grpSpPr>
        <p:pic>
          <p:nvPicPr>
            <p:cNvPr id="56" name="Picture 70">
              <a:extLst>
                <a:ext uri="{FF2B5EF4-FFF2-40B4-BE49-F238E27FC236}">
                  <a16:creationId xmlns:a16="http://schemas.microsoft.com/office/drawing/2014/main" id="{21F3564A-2581-4426-9129-5E98B516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TextBox 74">
              <a:extLst>
                <a:ext uri="{FF2B5EF4-FFF2-40B4-BE49-F238E27FC236}">
                  <a16:creationId xmlns:a16="http://schemas.microsoft.com/office/drawing/2014/main" id="{7EB3358F-991C-4CBC-A682-4137E67565FC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sp>
        <p:nvSpPr>
          <p:cNvPr id="61" name="TextBox 15">
            <a:extLst>
              <a:ext uri="{FF2B5EF4-FFF2-40B4-BE49-F238E27FC236}">
                <a16:creationId xmlns:a16="http://schemas.microsoft.com/office/drawing/2014/main" id="{6EBE7BA8-6BBE-4E70-A743-4971FE9A3947}"/>
              </a:ext>
            </a:extLst>
          </p:cNvPr>
          <p:cNvSpPr txBox="1"/>
          <p:nvPr/>
        </p:nvSpPr>
        <p:spPr>
          <a:xfrm>
            <a:off x="10641407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2" name="Arrow: Right 63">
            <a:extLst>
              <a:ext uri="{FF2B5EF4-FFF2-40B4-BE49-F238E27FC236}">
                <a16:creationId xmlns:a16="http://schemas.microsoft.com/office/drawing/2014/main" id="{444F93BE-6D6B-42F6-A517-4E5E44F0574A}"/>
              </a:ext>
            </a:extLst>
          </p:cNvPr>
          <p:cNvSpPr/>
          <p:nvPr/>
        </p:nvSpPr>
        <p:spPr>
          <a:xfrm rot="16200000">
            <a:off x="10565754" y="7232857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AF942C44-72E8-4CFE-9DAA-134A45B201C6}"/>
              </a:ext>
            </a:extLst>
          </p:cNvPr>
          <p:cNvSpPr txBox="1"/>
          <p:nvPr/>
        </p:nvSpPr>
        <p:spPr>
          <a:xfrm>
            <a:off x="11798633" y="1080162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3" name="Arrow: Right 63">
            <a:extLst>
              <a:ext uri="{FF2B5EF4-FFF2-40B4-BE49-F238E27FC236}">
                <a16:creationId xmlns:a16="http://schemas.microsoft.com/office/drawing/2014/main" id="{2455C164-602D-405F-A70E-889640C97205}"/>
              </a:ext>
            </a:extLst>
          </p:cNvPr>
          <p:cNvSpPr/>
          <p:nvPr/>
        </p:nvSpPr>
        <p:spPr>
          <a:xfrm rot="16200000">
            <a:off x="11722980" y="10903314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252003-CFAF-442B-B73F-38FCF5B4B996}"/>
              </a:ext>
            </a:extLst>
          </p:cNvPr>
          <p:cNvSpPr/>
          <p:nvPr/>
        </p:nvSpPr>
        <p:spPr>
          <a:xfrm>
            <a:off x="7389022" y="8599544"/>
            <a:ext cx="2298012" cy="258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Update surface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39" y="9207871"/>
            <a:ext cx="4169972" cy="228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1453" y="10527632"/>
            <a:ext cx="300789" cy="3609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424006" y="10708105"/>
            <a:ext cx="398744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3" y="7336208"/>
            <a:ext cx="2057400" cy="3743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907" y="5399961"/>
            <a:ext cx="1698346" cy="347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9013" y="5461511"/>
            <a:ext cx="2361905" cy="1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68" y="6285555"/>
            <a:ext cx="3935039" cy="25153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427242" y="7232298"/>
            <a:ext cx="384421" cy="554154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16" name="Straight Arrow Connector 15"/>
          <p:cNvCxnSpPr>
            <a:endCxn id="14" idx="3"/>
          </p:cNvCxnSpPr>
          <p:nvPr/>
        </p:nvCxnSpPr>
        <p:spPr>
          <a:xfrm>
            <a:off x="13811663" y="7543231"/>
            <a:ext cx="1731244" cy="0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34" y="9099327"/>
            <a:ext cx="2856379" cy="256644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9849581" y="6725059"/>
            <a:ext cx="1875114" cy="251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</p:cNvCxnSpPr>
          <p:nvPr/>
        </p:nvCxnSpPr>
        <p:spPr>
          <a:xfrm>
            <a:off x="10833811" y="10351303"/>
            <a:ext cx="1096795" cy="10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9" y="5010962"/>
            <a:ext cx="4098979" cy="22223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507" y="5040096"/>
            <a:ext cx="2483451" cy="2076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984958" y="5043784"/>
            <a:ext cx="592179" cy="77240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6160418" y="7204212"/>
            <a:ext cx="1721643" cy="2003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52766" y="5399961"/>
            <a:ext cx="300789" cy="213941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 flipV="1">
            <a:off x="4953555" y="5399961"/>
            <a:ext cx="1547953" cy="106971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50803" y="4994110"/>
            <a:ext cx="269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Y axis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50803" y="5352225"/>
            <a:ext cx="268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Z axis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/>
          <a:srcRect l="8366" t="5872"/>
          <a:stretch/>
        </p:blipFill>
        <p:spPr>
          <a:xfrm>
            <a:off x="10700084" y="10523621"/>
            <a:ext cx="1230522" cy="1021968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3224463" y="8881117"/>
            <a:ext cx="561474" cy="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240129" y="9291943"/>
            <a:ext cx="1545808" cy="496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60884" y="9707730"/>
            <a:ext cx="1925053" cy="1162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505764" y="10130185"/>
            <a:ext cx="2280173" cy="11027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/>
          <p:nvPr/>
        </p:nvCxnSpPr>
        <p:spPr>
          <a:xfrm rot="16200000" flipH="1">
            <a:off x="14394132" y="8592228"/>
            <a:ext cx="1444665" cy="902381"/>
          </a:xfrm>
          <a:prstGeom prst="bentConnector3">
            <a:avLst>
              <a:gd name="adj1" fmla="val 99970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2574484" y="11175175"/>
            <a:ext cx="2968423" cy="14716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/>
          <p:nvPr/>
        </p:nvCxnSpPr>
        <p:spPr>
          <a:xfrm>
            <a:off x="13711713" y="8564307"/>
            <a:ext cx="1855942" cy="1837013"/>
          </a:xfrm>
          <a:prstGeom prst="bentConnector3">
            <a:avLst>
              <a:gd name="adj1" fmla="val -998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2" y="6991668"/>
            <a:ext cx="2490536" cy="17789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782430" y="864106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782430" y="9060492"/>
            <a:ext cx="161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Deep fascia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782430" y="9479922"/>
            <a:ext cx="177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Breast tissue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3782430" y="9899351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Skin + superficial fascia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5540684" y="9490073"/>
            <a:ext cx="252272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Inframammary ligament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540684" y="10193145"/>
            <a:ext cx="20009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Deep medial ligament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15540684" y="10896216"/>
            <a:ext cx="19870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Boundary condition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6385959" y="101931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  <a:endParaRPr lang="en-US" sz="3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754848" y="85793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</a:t>
            </a:r>
            <a:endParaRPr lang="en-US" sz="3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653053" y="86012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3</a:t>
            </a:r>
            <a:endParaRPr lang="en-US" sz="3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822901" y="97665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4</a:t>
            </a:r>
            <a:endParaRPr lang="en-US" sz="3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74363" y="5494274"/>
            <a:ext cx="2542684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Muscle mesh node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974363" y="5874317"/>
            <a:ext cx="2391745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Fascia mesh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3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909386" y="2662989"/>
            <a:ext cx="5856015" cy="368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409"/>
          <a:stretch/>
        </p:blipFill>
        <p:spPr>
          <a:xfrm>
            <a:off x="6712549" y="2712535"/>
            <a:ext cx="5705902" cy="365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245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-7.71</a:t>
            </a:r>
          </a:p>
          <a:p>
            <a:r>
              <a:rPr lang="en-GB" sz="2400" dirty="0"/>
              <a:t>Max distance = 7.64 </a:t>
            </a:r>
          </a:p>
          <a:p>
            <a:r>
              <a:rPr lang="en-GB" sz="2400" dirty="0"/>
              <a:t>Mean distance = 2.48</a:t>
            </a:r>
          </a:p>
          <a:p>
            <a:r>
              <a:rPr lang="en-GB" sz="2400" dirty="0"/>
              <a:t>Standard deviation = 1.74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6352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-13.46</a:t>
            </a:r>
          </a:p>
          <a:p>
            <a:r>
              <a:rPr lang="en-GB" sz="2400" dirty="0"/>
              <a:t>Max distance = 10.20</a:t>
            </a:r>
          </a:p>
          <a:p>
            <a:r>
              <a:rPr lang="en-GB" sz="2400" dirty="0"/>
              <a:t>Mean distance = 4.62</a:t>
            </a:r>
          </a:p>
          <a:p>
            <a:r>
              <a:rPr lang="en-GB" sz="2400" dirty="0"/>
              <a:t>Standard deviation = 3.20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1409"/>
          <a:stretch/>
        </p:blipFill>
        <p:spPr>
          <a:xfrm>
            <a:off x="12522182" y="2712535"/>
            <a:ext cx="5378035" cy="3652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2051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-19.84</a:t>
            </a:r>
          </a:p>
          <a:p>
            <a:r>
              <a:rPr lang="en-GB" sz="2400" dirty="0"/>
              <a:t>Max distance = 14.12</a:t>
            </a:r>
          </a:p>
          <a:p>
            <a:r>
              <a:rPr lang="en-GB" sz="2400" dirty="0"/>
              <a:t>Mean distance = 6.64</a:t>
            </a:r>
          </a:p>
          <a:p>
            <a:r>
              <a:rPr lang="en-GB" sz="2400" dirty="0"/>
              <a:t>Standard deviation = 4.53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b="19890"/>
          <a:stretch/>
        </p:blipFill>
        <p:spPr>
          <a:xfrm>
            <a:off x="1129410" y="8591025"/>
            <a:ext cx="5415966" cy="27842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70" y="8591025"/>
            <a:ext cx="5624261" cy="2784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2522" y="8591025"/>
            <a:ext cx="5357354" cy="2784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98959" y="11387890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a) Prone 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650827" y="11387890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b) Supine 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9822" y="11387890"/>
            <a:ext cx="277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c) Supine tilted 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262" y="6233569"/>
            <a:ext cx="10658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58159" y="7230212"/>
            <a:ext cx="2104039" cy="520700"/>
            <a:chOff x="2044595" y="1319102"/>
            <a:chExt cx="1872521" cy="627739"/>
          </a:xfrm>
        </p:grpSpPr>
        <p:sp>
          <p:nvSpPr>
            <p:cNvPr id="8" name="Callout: Right Arrow 7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7502"/>
                <a:gd name="adj2" fmla="val 25000"/>
                <a:gd name="adj3" fmla="val 25370"/>
                <a:gd name="adj4" fmla="val 89839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595" y="1331162"/>
              <a:ext cx="1743860" cy="61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geometry estimation 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78930" y="7244194"/>
            <a:ext cx="1251370" cy="483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1600" dirty="0"/>
              <a:t>Elastic </a:t>
            </a:r>
          </a:p>
          <a:p>
            <a:pPr algn="ctr">
              <a:lnSpc>
                <a:spcPts val="1500"/>
              </a:lnSpc>
            </a:pPr>
            <a:r>
              <a:rPr lang="en-GB" sz="1600" dirty="0"/>
              <a:t>parameters</a:t>
            </a:r>
            <a:endParaRPr lang="en-US" sz="1600" dirty="0"/>
          </a:p>
        </p:txBody>
      </p:sp>
      <p:sp>
        <p:nvSpPr>
          <p:cNvPr id="12" name="Arrow: Striped Right 11"/>
          <p:cNvSpPr/>
          <p:nvPr/>
        </p:nvSpPr>
        <p:spPr>
          <a:xfrm>
            <a:off x="4112566" y="73161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888269" y="7232837"/>
            <a:ext cx="2079649" cy="717363"/>
            <a:chOff x="2117506" y="1328622"/>
            <a:chExt cx="1743860" cy="901665"/>
          </a:xfrm>
        </p:grpSpPr>
        <p:sp>
          <p:nvSpPr>
            <p:cNvPr id="14" name="Callout: Right Arrow 13"/>
            <p:cNvSpPr/>
            <p:nvPr/>
          </p:nvSpPr>
          <p:spPr>
            <a:xfrm rot="5400000">
              <a:off x="2513611" y="1001578"/>
              <a:ext cx="901665" cy="1555753"/>
            </a:xfrm>
            <a:prstGeom prst="rightArrowCallout">
              <a:avLst>
                <a:gd name="adj1" fmla="val 16776"/>
                <a:gd name="adj2" fmla="val 21916"/>
                <a:gd name="adj3" fmla="val 20515"/>
                <a:gd name="adj4" fmla="val 67915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7506" y="1343300"/>
              <a:ext cx="1743860" cy="39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posterior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49147" y="7239258"/>
            <a:ext cx="1885749" cy="1585255"/>
            <a:chOff x="3985299" y="960185"/>
            <a:chExt cx="1885749" cy="1585255"/>
          </a:xfrm>
        </p:grpSpPr>
        <p:sp>
          <p:nvSpPr>
            <p:cNvPr id="20" name="TextBox 19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25" name="Arrow: Striped Right 24"/>
          <p:cNvSpPr/>
          <p:nvPr/>
        </p:nvSpPr>
        <p:spPr>
          <a:xfrm>
            <a:off x="8604048" y="7316162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953808" y="8036813"/>
            <a:ext cx="1927161" cy="854554"/>
            <a:chOff x="10017812" y="1437879"/>
            <a:chExt cx="1708854" cy="790492"/>
          </a:xfrm>
        </p:grpSpPr>
        <p:sp>
          <p:nvSpPr>
            <p:cNvPr id="30" name="TextBox 29"/>
            <p:cNvSpPr txBox="1"/>
            <p:nvPr/>
          </p:nvSpPr>
          <p:spPr>
            <a:xfrm>
              <a:off x="10017812" y="1437879"/>
              <a:ext cx="1655641" cy="44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Estimated supine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configuration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29" name="Arrow: Right 28"/>
            <p:cNvSpPr/>
            <p:nvPr/>
          </p:nvSpPr>
          <p:spPr>
            <a:xfrm rot="5400000">
              <a:off x="11353807" y="200267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805897" y="8021282"/>
            <a:ext cx="1867150" cy="1575730"/>
            <a:chOff x="339004" y="960075"/>
            <a:chExt cx="1726092" cy="1068638"/>
          </a:xfrm>
        </p:grpSpPr>
        <p:sp>
          <p:nvSpPr>
            <p:cNvPr id="76" name="TextBox 75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78" name="Arrow: Striped Right 77"/>
          <p:cNvSpPr/>
          <p:nvPr/>
        </p:nvSpPr>
        <p:spPr>
          <a:xfrm rot="10800000">
            <a:off x="8558768" y="9209828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Arrow: Striped Right 78"/>
          <p:cNvSpPr/>
          <p:nvPr/>
        </p:nvSpPr>
        <p:spPr>
          <a:xfrm rot="186656">
            <a:off x="4859589" y="921719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5366869" y="9112413"/>
            <a:ext cx="2971843" cy="1279266"/>
            <a:chOff x="5471357" y="9127691"/>
            <a:chExt cx="2971843" cy="1279266"/>
          </a:xfrm>
        </p:grpSpPr>
        <p:sp>
          <p:nvSpPr>
            <p:cNvPr id="104" name="Rectangle 103"/>
            <p:cNvSpPr/>
            <p:nvPr/>
          </p:nvSpPr>
          <p:spPr>
            <a:xfrm>
              <a:off x="5471357" y="9127691"/>
              <a:ext cx="2971843" cy="10971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40022" y="9206628"/>
              <a:ext cx="2834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node </a:t>
              </a:r>
              <a:r>
                <a:rPr lang="en-GB"/>
                <a:t>to surface distance </a:t>
              </a:r>
              <a:r>
                <a:rPr lang="en-GB" dirty="0"/>
                <a:t>for the actives nodes (only surface nodes)</a:t>
              </a:r>
            </a:p>
            <a:p>
              <a:endParaRPr lang="en-US" dirty="0"/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09" y="8519893"/>
            <a:ext cx="1867150" cy="1129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58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4EF85B6-9135-4F23-A7CB-8DA2F6BD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29168"/>
              </p:ext>
            </p:extLst>
          </p:nvPr>
        </p:nvGraphicFramePr>
        <p:xfrm>
          <a:off x="8094769" y="4624134"/>
          <a:ext cx="4636945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E4A8A5-E91F-4A1D-8453-9E77BDA6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08830"/>
              </p:ext>
            </p:extLst>
          </p:nvPr>
        </p:nvGraphicFramePr>
        <p:xfrm>
          <a:off x="3631642" y="4624134"/>
          <a:ext cx="4572000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90AB92D-CCE5-49CD-8084-AC588FE9B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94659"/>
              </p:ext>
            </p:extLst>
          </p:nvPr>
        </p:nvGraphicFramePr>
        <p:xfrm>
          <a:off x="8203643" y="6936110"/>
          <a:ext cx="4528072" cy="220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1AFD891-0879-4D34-AEAE-26808A899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83598"/>
              </p:ext>
            </p:extLst>
          </p:nvPr>
        </p:nvGraphicFramePr>
        <p:xfrm>
          <a:off x="3631642" y="6936111"/>
          <a:ext cx="4572000" cy="220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8E3BE-9348-48BE-A380-E2821D6E3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628323"/>
              </p:ext>
            </p:extLst>
          </p:nvPr>
        </p:nvGraphicFramePr>
        <p:xfrm>
          <a:off x="3631643" y="9153525"/>
          <a:ext cx="4559858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A5602A-1413-4A0C-8AD0-38C3DDE2D8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531630"/>
              </p:ext>
            </p:extLst>
          </p:nvPr>
        </p:nvGraphicFramePr>
        <p:xfrm>
          <a:off x="8203642" y="9153525"/>
          <a:ext cx="4528072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144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9014</TotalTime>
  <Words>395</Words>
  <Application>Microsoft Office PowerPoint</Application>
  <PresentationFormat>Custom</PresentationFormat>
  <Paragraphs>113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HGGothicE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User</dc:creator>
  <cp:lastModifiedBy>Mira, Anna (GE Healthcare)</cp:lastModifiedBy>
  <cp:revision>56</cp:revision>
  <dcterms:created xsi:type="dcterms:W3CDTF">2017-05-23T10:14:42Z</dcterms:created>
  <dcterms:modified xsi:type="dcterms:W3CDTF">2018-03-05T18:27:49Z</dcterms:modified>
</cp:coreProperties>
</file>